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69" r:id="rId3"/>
    <p:sldId id="270" r:id="rId4"/>
    <p:sldId id="267" r:id="rId5"/>
    <p:sldId id="258" r:id="rId6"/>
    <p:sldId id="259" r:id="rId7"/>
    <p:sldId id="261" r:id="rId8"/>
    <p:sldId id="260" r:id="rId9"/>
    <p:sldId id="257" r:id="rId10"/>
    <p:sldId id="263" r:id="rId11"/>
    <p:sldId id="262" r:id="rId12"/>
    <p:sldId id="264" r:id="rId13"/>
    <p:sldId id="265" r:id="rId14"/>
  </p:sldIdLst>
  <p:sldSz cx="12192000" cy="6858000"/>
  <p:notesSz cx="9236075" cy="701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3" autoAdjust="0"/>
    <p:restoredTop sz="94660" autoAdjust="0"/>
  </p:normalViewPr>
  <p:slideViewPr>
    <p:cSldViewPr snapToGrid="0">
      <p:cViewPr>
        <p:scale>
          <a:sx n="66" d="100"/>
          <a:sy n="66" d="100"/>
        </p:scale>
        <p:origin x="60" y="11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02299" cy="351737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31639" y="1"/>
            <a:ext cx="4002299" cy="351737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A94D0829-84A4-4992-9563-A15BE85709A7}" type="datetimeFigureOut">
              <a:rPr lang="en-US" smtClean="0"/>
              <a:t>6/30/2014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02299" cy="351736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31639" y="6658664"/>
            <a:ext cx="4002299" cy="351736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7D3A0C99-5FF4-49FF-B771-1B0A6C317F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0976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jpeg>
</file>

<file path=ppt/media/image5.jpeg>
</file>

<file path=ppt/media/image6.jpe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02299" cy="351737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31639" y="1"/>
            <a:ext cx="4002299" cy="351737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DAA58000-71BC-4558-BD8E-5C6D78C4A603}" type="datetimeFigureOut">
              <a:rPr lang="en-US" smtClean="0"/>
              <a:t>6/30/2014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6188" y="876300"/>
            <a:ext cx="4203700" cy="2365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3608" y="3373754"/>
            <a:ext cx="7388860" cy="2760346"/>
          </a:xfrm>
          <a:prstGeom prst="rect">
            <a:avLst/>
          </a:prstGeom>
        </p:spPr>
        <p:txBody>
          <a:bodyPr vert="horz" lIns="92830" tIns="46415" rIns="92830" bIns="46415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02299" cy="351736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31639" y="6658664"/>
            <a:ext cx="4002299" cy="351736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646E7926-0876-4BC4-91B2-0490C9A9F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495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6E7926-0876-4BC4-91B2-0490C9A9FA1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396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33600" y="6331841"/>
            <a:ext cx="7663543" cy="493070"/>
          </a:xfrm>
        </p:spPr>
        <p:txBody>
          <a:bodyPr/>
          <a:lstStyle>
            <a:lvl1pPr>
              <a:defRPr lang="en-US" sz="2400" dirty="0" smtClean="0"/>
            </a:lvl1pPr>
          </a:lstStyle>
          <a:p>
            <a:r>
              <a:rPr lang="en-US" dirty="0" smtClean="0"/>
              <a:t>github.com/</a:t>
            </a:r>
            <a:r>
              <a:rPr lang="en-US" dirty="0" err="1" smtClean="0"/>
              <a:t>christopher-jenkins</a:t>
            </a:r>
            <a:r>
              <a:rPr lang="en-US" dirty="0" smtClean="0"/>
              <a:t>/pandas-examples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6/30/2014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6/30/2014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6/30/2014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2133600" y="6331841"/>
            <a:ext cx="7663543" cy="4930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lang="en-US" sz="2400" kern="1200" cap="all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/>
              <a:t>github.com/</a:t>
            </a:r>
            <a:r>
              <a:rPr lang="en-US" sz="2500" dirty="0" err="1" smtClean="0"/>
              <a:t>christopher-jenkins</a:t>
            </a:r>
            <a:r>
              <a:rPr lang="en-US" sz="2500" dirty="0" smtClean="0"/>
              <a:t>/pandas-examples</a:t>
            </a:r>
            <a:endParaRPr lang="en-US" sz="25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6/30/2014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4"/>
          <p:cNvSpPr txBox="1">
            <a:spLocks/>
          </p:cNvSpPr>
          <p:nvPr userDrawn="1"/>
        </p:nvSpPr>
        <p:spPr>
          <a:xfrm>
            <a:off x="2133600" y="6331841"/>
            <a:ext cx="7663543" cy="4930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lang="en-US" sz="2400" kern="1200" cap="all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/>
              <a:t>github.com/</a:t>
            </a:r>
            <a:r>
              <a:rPr lang="en-US" sz="2500" dirty="0" err="1" smtClean="0"/>
              <a:t>christopher-jenkins</a:t>
            </a:r>
            <a:r>
              <a:rPr lang="en-US" sz="2500" dirty="0" smtClean="0"/>
              <a:t>/pandas-examples</a:t>
            </a:r>
            <a:endParaRPr lang="en-US" sz="25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6/30/2014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6/30/2014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6/30/2014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6/30/2014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6/30/2014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6/30/2014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6/30/2014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4"/>
          <p:cNvSpPr txBox="1">
            <a:spLocks/>
          </p:cNvSpPr>
          <p:nvPr userDrawn="1"/>
        </p:nvSpPr>
        <p:spPr>
          <a:xfrm>
            <a:off x="2133600" y="6331841"/>
            <a:ext cx="7663543" cy="4930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lang="en-US" sz="2400" kern="1200" cap="all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/>
              <a:t>github.com/</a:t>
            </a:r>
            <a:r>
              <a:rPr lang="en-US" sz="2500" dirty="0" err="1" smtClean="0"/>
              <a:t>christopher-jenkins</a:t>
            </a:r>
            <a:r>
              <a:rPr lang="en-US" sz="2500" dirty="0" smtClean="0"/>
              <a:t>/pandas-examples</a:t>
            </a:r>
            <a:endParaRPr lang="en-US" sz="25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Munging</a:t>
            </a:r>
            <a:r>
              <a:rPr lang="en-US" dirty="0" smtClean="0"/>
              <a:t> CSV data in </a:t>
            </a:r>
            <a:br>
              <a:rPr lang="en-US" dirty="0" smtClean="0"/>
            </a:br>
            <a:r>
              <a:rPr lang="en-US" dirty="0" smtClean="0"/>
              <a:t>IPython &amp; pandas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1"/>
            <a:endParaRPr lang="en-US" dirty="0"/>
          </a:p>
        </p:txBody>
      </p:sp>
      <p:sp>
        <p:nvSpPr>
          <p:cNvPr id="4" name="Footer Placeholder 4"/>
          <p:cNvSpPr txBox="1">
            <a:spLocks/>
          </p:cNvSpPr>
          <p:nvPr/>
        </p:nvSpPr>
        <p:spPr>
          <a:xfrm>
            <a:off x="2133600" y="6331841"/>
            <a:ext cx="7663543" cy="4930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lang="en-US" sz="2400" kern="1200" cap="all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/>
              <a:t>github.com/</a:t>
            </a:r>
            <a:r>
              <a:rPr lang="en-US" sz="2500" dirty="0" err="1" smtClean="0"/>
              <a:t>christopher-jenkins</a:t>
            </a:r>
            <a:r>
              <a:rPr lang="en-US" sz="2500" dirty="0" smtClean="0"/>
              <a:t>/pandas-examples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2268250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21041"/>
            <a:ext cx="10058400" cy="969917"/>
          </a:xfrm>
        </p:spPr>
        <p:txBody>
          <a:bodyPr/>
          <a:lstStyle/>
          <a:p>
            <a:r>
              <a:rPr lang="en-US" dirty="0" smtClean="0"/>
              <a:t>Drums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smtClean="0"/>
              <a:t>MIDI</a:t>
            </a:r>
            <a:r>
              <a:rPr lang="en-US" baseline="0" dirty="0" smtClean="0"/>
              <a:t>  </a:t>
            </a:r>
            <a:r>
              <a:rPr lang="en-US" baseline="0" dirty="0" smtClean="0">
                <a:sym typeface="Wingdings" panose="05000000000000000000" pitchFamily="2" charset="2"/>
              </a:rPr>
              <a:t> Arduino  CSV</a:t>
            </a:r>
            <a:endParaRPr lang="en-US" dirty="0"/>
          </a:p>
        </p:txBody>
      </p:sp>
      <p:pic>
        <p:nvPicPr>
          <p:cNvPr id="5122" name="Picture 2" descr="http://www.roland.com/products/en/TD-6/images/intro_R_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4375" y="1190958"/>
            <a:ext cx="7322910" cy="5126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449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s://cdn.sparkfun.com/assets/parts/3/4/1/0/09595-0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8387" y="705999"/>
            <a:ext cx="5494112" cy="549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21041"/>
            <a:ext cx="10058400" cy="969917"/>
          </a:xfrm>
        </p:spPr>
        <p:txBody>
          <a:bodyPr/>
          <a:lstStyle/>
          <a:p>
            <a:r>
              <a:rPr lang="en-US" dirty="0" smtClean="0"/>
              <a:t>Drums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smtClean="0"/>
              <a:t>MIDI</a:t>
            </a:r>
            <a:r>
              <a:rPr lang="en-US" baseline="0" dirty="0" smtClean="0"/>
              <a:t>  </a:t>
            </a:r>
            <a:r>
              <a:rPr lang="en-US" baseline="0" dirty="0" smtClean="0">
                <a:sym typeface="Wingdings" panose="05000000000000000000" pitchFamily="2" charset="2"/>
              </a:rPr>
              <a:t> Arduino  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930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21041"/>
            <a:ext cx="10058400" cy="969917"/>
          </a:xfrm>
        </p:spPr>
        <p:txBody>
          <a:bodyPr/>
          <a:lstStyle/>
          <a:p>
            <a:r>
              <a:rPr lang="en-US" dirty="0" smtClean="0"/>
              <a:t>Drums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smtClean="0"/>
              <a:t>MIDI</a:t>
            </a:r>
            <a:r>
              <a:rPr lang="en-US" baseline="0" dirty="0" smtClean="0"/>
              <a:t>  </a:t>
            </a:r>
            <a:r>
              <a:rPr lang="en-US" baseline="0" dirty="0" smtClean="0">
                <a:sym typeface="Wingdings" panose="05000000000000000000" pitchFamily="2" charset="2"/>
              </a:rPr>
              <a:t> Arduino  CSV</a:t>
            </a:r>
            <a:endParaRPr lang="en-US" dirty="0"/>
          </a:p>
        </p:txBody>
      </p:sp>
      <p:pic>
        <p:nvPicPr>
          <p:cNvPr id="6146" name="Picture 2" descr="http://arduino.cc/en/uploads/Main/ArduinoMeg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509" y="1990469"/>
            <a:ext cx="7458892" cy="3878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Line Callout 1 (Accent Bar) 3"/>
          <p:cNvSpPr/>
          <p:nvPr/>
        </p:nvSpPr>
        <p:spPr>
          <a:xfrm>
            <a:off x="8556172" y="1354248"/>
            <a:ext cx="3383279" cy="4678136"/>
          </a:xfrm>
          <a:prstGeom prst="accentCallout1">
            <a:avLst>
              <a:gd name="adj1" fmla="val 18750"/>
              <a:gd name="adj2" fmla="val -8333"/>
              <a:gd name="adj3" fmla="val 42445"/>
              <a:gd name="adj4" fmla="val -47278"/>
            </a:avLst>
          </a:prstGeom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High-resolution timestamps for MIDI input</a:t>
            </a:r>
          </a:p>
          <a:p>
            <a:pPr algn="ctr"/>
            <a:endParaRPr lang="en-US" sz="3200" dirty="0"/>
          </a:p>
          <a:p>
            <a:pPr algn="ctr"/>
            <a:r>
              <a:rPr lang="en-US" sz="3200" dirty="0" smtClean="0"/>
              <a:t>Slap on some commas</a:t>
            </a:r>
          </a:p>
          <a:p>
            <a:pPr algn="ctr"/>
            <a:endParaRPr lang="en-US" sz="3200" dirty="0" smtClean="0"/>
          </a:p>
          <a:p>
            <a:pPr algn="ctr"/>
            <a:r>
              <a:rPr lang="en-US" sz="3200" dirty="0" smtClean="0"/>
              <a:t>Send as serial text to PC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82059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with the resulting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/>
              <a:t>Collected the data before knowing much about how I’d deal with the CSV files….</a:t>
            </a:r>
          </a:p>
          <a:p>
            <a:r>
              <a:rPr lang="en-US" sz="3600" dirty="0" smtClean="0"/>
              <a:t>Tools being used:</a:t>
            </a:r>
          </a:p>
          <a:p>
            <a:pPr marL="0" indent="0">
              <a:buNone/>
            </a:pPr>
            <a:r>
              <a:rPr lang="en-US" sz="3600" dirty="0" smtClean="0"/>
              <a:t>	IPython Notebook (2.7)</a:t>
            </a:r>
          </a:p>
          <a:p>
            <a:pPr marL="0" indent="0">
              <a:buNone/>
            </a:pPr>
            <a:r>
              <a:rPr lang="en-US" sz="3600" dirty="0"/>
              <a:t>	</a:t>
            </a:r>
            <a:r>
              <a:rPr lang="en-US" sz="3600" dirty="0" err="1" smtClean="0"/>
              <a:t>NumPy</a:t>
            </a:r>
            <a:r>
              <a:rPr lang="en-US" sz="3600" dirty="0" smtClean="0"/>
              <a:t>, pandas</a:t>
            </a:r>
          </a:p>
        </p:txBody>
      </p:sp>
    </p:spTree>
    <p:extLst>
      <p:ext uri="{BB962C8B-B14F-4D97-AF65-F5344CB8AC3E}">
        <p14:creationId xmlns:p14="http://schemas.microsoft.com/office/powerpoint/2010/main" val="393426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04958"/>
            <a:ext cx="10058400" cy="1450757"/>
          </a:xfrm>
        </p:spPr>
        <p:txBody>
          <a:bodyPr/>
          <a:lstStyle/>
          <a:p>
            <a:r>
              <a:rPr lang="en-US" dirty="0" smtClean="0"/>
              <a:t>IPython</a:t>
            </a:r>
            <a:r>
              <a:rPr lang="en-US" baseline="0" dirty="0" smtClean="0"/>
              <a:t> / pandas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3370" y="1764088"/>
            <a:ext cx="9762309" cy="4457097"/>
          </a:xfrm>
        </p:spPr>
        <p:txBody>
          <a:bodyPr>
            <a:noAutofit/>
          </a:bodyPr>
          <a:lstStyle/>
          <a:p>
            <a:r>
              <a:rPr lang="en-US" sz="2800" b="1" dirty="0" err="1" smtClean="0"/>
              <a:t>NumPy.Array</a:t>
            </a:r>
            <a:r>
              <a:rPr lang="en-US" sz="2800" b="1" dirty="0" smtClean="0"/>
              <a:t>:</a:t>
            </a:r>
            <a:r>
              <a:rPr lang="en-US" sz="2800" dirty="0" smtClean="0"/>
              <a:t> MATLAB-like arrays with fast mathematical operations. </a:t>
            </a:r>
          </a:p>
          <a:p>
            <a:r>
              <a:rPr lang="en-US" sz="2800" b="1" dirty="0" err="1" smtClean="0"/>
              <a:t>Pandas.DataFrame</a:t>
            </a:r>
            <a:r>
              <a:rPr lang="en-US" sz="2800" b="1" dirty="0" smtClean="0"/>
              <a:t>: </a:t>
            </a:r>
            <a:r>
              <a:rPr lang="en-US" sz="2800" dirty="0" smtClean="0"/>
              <a:t>extends </a:t>
            </a:r>
            <a:r>
              <a:rPr lang="en-US" sz="2800" dirty="0" err="1" smtClean="0"/>
              <a:t>numpy.array</a:t>
            </a:r>
            <a:r>
              <a:rPr lang="en-US" sz="2800" dirty="0" smtClean="0"/>
              <a:t> to provide much better support for labeling &amp; indexing data tables, combining and slicing subsets of data, etc.</a:t>
            </a:r>
            <a:endParaRPr lang="en-US" sz="2800" b="1" dirty="0" smtClean="0"/>
          </a:p>
          <a:p>
            <a:r>
              <a:rPr lang="en-US" sz="2800" b="1" dirty="0" smtClean="0"/>
              <a:t>IPython</a:t>
            </a:r>
            <a:r>
              <a:rPr lang="en-US" sz="2800" dirty="0" smtClean="0"/>
              <a:t>: REPL-like environment with support for GUIs &amp; distributed processing</a:t>
            </a:r>
          </a:p>
          <a:p>
            <a:r>
              <a:rPr lang="en-US" sz="2800" b="1" dirty="0" smtClean="0"/>
              <a:t>…IPython Notebook: </a:t>
            </a:r>
            <a:r>
              <a:rPr lang="en-US" sz="2800" dirty="0" smtClean="0"/>
              <a:t>snazzy browser-based interface for </a:t>
            </a:r>
            <a:r>
              <a:rPr lang="en-US" sz="2800" dirty="0" err="1" smtClean="0"/>
              <a:t>Ipython</a:t>
            </a:r>
            <a:r>
              <a:rPr lang="en-US" sz="2800" dirty="0" smtClean="0"/>
              <a:t>; code navigation, visual enhancements for data output, sharing and presenting code snippets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09363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04958"/>
            <a:ext cx="10058400" cy="1450757"/>
          </a:xfrm>
        </p:spPr>
        <p:txBody>
          <a:bodyPr/>
          <a:lstStyle/>
          <a:p>
            <a:r>
              <a:rPr lang="en-US" dirty="0" smtClean="0"/>
              <a:t>IPython</a:t>
            </a:r>
            <a:r>
              <a:rPr lang="en-US" baseline="0" dirty="0" smtClean="0"/>
              <a:t> / pandas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3370" y="1764088"/>
            <a:ext cx="9762309" cy="4457097"/>
          </a:xfrm>
        </p:spPr>
        <p:txBody>
          <a:bodyPr>
            <a:noAutofit/>
          </a:bodyPr>
          <a:lstStyle/>
          <a:p>
            <a:r>
              <a:rPr lang="en-US" sz="3200" dirty="0" smtClean="0"/>
              <a:t>Scientific python distributions </a:t>
            </a:r>
            <a:br>
              <a:rPr lang="en-US" sz="3200" dirty="0" smtClean="0"/>
            </a:br>
            <a:r>
              <a:rPr lang="en-US" sz="3200" dirty="0" smtClean="0"/>
              <a:t>(IPython, </a:t>
            </a:r>
            <a:r>
              <a:rPr lang="en-US" sz="3200" dirty="0" err="1" smtClean="0"/>
              <a:t>NumPy</a:t>
            </a:r>
            <a:r>
              <a:rPr lang="en-US" sz="3200" dirty="0" smtClean="0"/>
              <a:t>, </a:t>
            </a:r>
            <a:r>
              <a:rPr lang="en-US" sz="3200" dirty="0" err="1" smtClean="0"/>
              <a:t>SciPy</a:t>
            </a:r>
            <a:r>
              <a:rPr lang="en-US" sz="3200" dirty="0" smtClean="0"/>
              <a:t>, pandas…)</a:t>
            </a:r>
          </a:p>
          <a:p>
            <a:endParaRPr lang="en-US" sz="3200" dirty="0" smtClean="0"/>
          </a:p>
          <a:p>
            <a:pPr lvl="1"/>
            <a:r>
              <a:rPr lang="en-US" sz="3000" dirty="0" smtClean="0"/>
              <a:t>Standard Python, pip installers</a:t>
            </a:r>
          </a:p>
          <a:p>
            <a:pPr lvl="1"/>
            <a:r>
              <a:rPr lang="en-US" sz="3000" dirty="0"/>
              <a:t>Python(</a:t>
            </a:r>
            <a:r>
              <a:rPr lang="en-US" sz="3000" dirty="0" err="1"/>
              <a:t>x,y</a:t>
            </a:r>
            <a:r>
              <a:rPr lang="en-US" sz="3000" dirty="0"/>
              <a:t>), </a:t>
            </a:r>
            <a:r>
              <a:rPr lang="en-US" sz="3000" dirty="0" err="1" smtClean="0"/>
              <a:t>WinPython</a:t>
            </a:r>
            <a:endParaRPr lang="en-US" sz="3000" dirty="0" smtClean="0"/>
          </a:p>
          <a:p>
            <a:pPr lvl="1"/>
            <a:r>
              <a:rPr lang="en-US" sz="3000" dirty="0"/>
              <a:t>Canopy (</a:t>
            </a:r>
            <a:r>
              <a:rPr lang="en-US" sz="3000" dirty="0" err="1"/>
              <a:t>Enthought</a:t>
            </a:r>
            <a:r>
              <a:rPr lang="en-US" sz="3000" dirty="0" smtClean="0"/>
              <a:t>)</a:t>
            </a:r>
          </a:p>
          <a:p>
            <a:pPr lvl="1"/>
            <a:r>
              <a:rPr lang="en-US" sz="3000" dirty="0" smtClean="0"/>
              <a:t>Anaconda (Continuum </a:t>
            </a:r>
            <a:r>
              <a:rPr lang="en-US" sz="3000" dirty="0"/>
              <a:t>Analytics): https://store.continuum.io/cshop/anaconda</a:t>
            </a:r>
            <a:r>
              <a:rPr lang="en-US" sz="3000" dirty="0" smtClean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797462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Data: rhythm tasks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4"/>
          <p:cNvSpPr txBox="1">
            <a:spLocks/>
          </p:cNvSpPr>
          <p:nvPr/>
        </p:nvSpPr>
        <p:spPr>
          <a:xfrm>
            <a:off x="2133600" y="6331841"/>
            <a:ext cx="7663543" cy="4930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lang="en-US" sz="2400" kern="1200" cap="all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/>
              <a:t>github.com/</a:t>
            </a:r>
            <a:r>
              <a:rPr lang="en-US" sz="2500" dirty="0" err="1" smtClean="0"/>
              <a:t>christopher-jenkins</a:t>
            </a:r>
            <a:r>
              <a:rPr lang="en-US" sz="2500" dirty="0" smtClean="0"/>
              <a:t>/pandas-examples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341391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Isochronous</a:t>
            </a:r>
            <a:r>
              <a:rPr lang="en-US" baseline="0" dirty="0" smtClean="0"/>
              <a:t> serial interval production (ISIP)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Performers attempt to keep </a:t>
            </a:r>
            <a:r>
              <a:rPr lang="en-US" sz="3600" baseline="0" dirty="0" smtClean="0"/>
              <a:t>a steady, equal-interval beat at a given tempo</a:t>
            </a:r>
          </a:p>
          <a:p>
            <a:r>
              <a:rPr lang="en-US" sz="3600" dirty="0" smtClean="0"/>
              <a:t>Variability in interval durations (time between taps) across the task is analyzed as a means of modeling the cognitive mechanisms behind movement timing</a:t>
            </a:r>
            <a:endParaRPr lang="en-US" sz="3600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319028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-56306"/>
            <a:ext cx="10058400" cy="1450757"/>
          </a:xfrm>
        </p:spPr>
        <p:txBody>
          <a:bodyPr/>
          <a:lstStyle/>
          <a:p>
            <a:r>
              <a:rPr lang="en-US" altLang="en-US" dirty="0"/>
              <a:t>Example: </a:t>
            </a:r>
            <a:r>
              <a:rPr lang="en-US" altLang="en-US" dirty="0" smtClean="0"/>
              <a:t>“Wing-Kristofferson model”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932213" y="0"/>
            <a:ext cx="77724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altLang="en-US" sz="3600" dirty="0" smtClean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897086" y="2710548"/>
            <a:ext cx="6629400" cy="1588"/>
          </a:xfrm>
          <a:prstGeom prst="straightConnector1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rot="5400000">
            <a:off x="4393180" y="2519254"/>
            <a:ext cx="381000" cy="1588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rot="5400000">
            <a:off x="5917180" y="2519254"/>
            <a:ext cx="381000" cy="1588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>
            <a:off x="7441180" y="2519254"/>
            <a:ext cx="381000" cy="1588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>
            <a:off x="8965180" y="2519254"/>
            <a:ext cx="381000" cy="1588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rot="16200000" flipH="1">
            <a:off x="4125686" y="3167748"/>
            <a:ext cx="1066800" cy="152400"/>
          </a:xfrm>
          <a:prstGeom prst="straightConnector1">
            <a:avLst/>
          </a:prstGeom>
          <a:ln w="53975">
            <a:solidFill>
              <a:schemeClr val="accent4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rot="16200000" flipH="1">
            <a:off x="5840186" y="2977248"/>
            <a:ext cx="1066800" cy="533400"/>
          </a:xfrm>
          <a:prstGeom prst="straightConnector1">
            <a:avLst/>
          </a:prstGeom>
          <a:ln w="53975">
            <a:solidFill>
              <a:schemeClr val="accent4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rot="16200000" flipH="1">
            <a:off x="7135586" y="3205848"/>
            <a:ext cx="1066800" cy="76200"/>
          </a:xfrm>
          <a:prstGeom prst="straightConnector1">
            <a:avLst/>
          </a:prstGeom>
          <a:ln w="53975">
            <a:solidFill>
              <a:schemeClr val="accent4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rot="16200000" flipH="1">
            <a:off x="8659586" y="3205848"/>
            <a:ext cx="1066800" cy="76200"/>
          </a:xfrm>
          <a:prstGeom prst="straightConnector1">
            <a:avLst/>
          </a:prstGeom>
          <a:ln w="53975">
            <a:solidFill>
              <a:schemeClr val="accent4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3897086" y="3853548"/>
            <a:ext cx="6629400" cy="1588"/>
          </a:xfrm>
          <a:prstGeom prst="straightConnector1">
            <a:avLst/>
          </a:prstGeom>
          <a:ln w="635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5400000">
            <a:off x="4545580" y="4043254"/>
            <a:ext cx="381000" cy="158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5400000">
            <a:off x="6450580" y="4043254"/>
            <a:ext cx="381000" cy="158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5400000">
            <a:off x="7517380" y="4043254"/>
            <a:ext cx="381000" cy="158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9041380" y="4043254"/>
            <a:ext cx="381000" cy="158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38"/>
          <p:cNvSpPr txBox="1">
            <a:spLocks noChangeArrowheads="1"/>
          </p:cNvSpPr>
          <p:nvPr/>
        </p:nvSpPr>
        <p:spPr bwMode="auto">
          <a:xfrm>
            <a:off x="4054925" y="1817917"/>
            <a:ext cx="1219200" cy="523220"/>
          </a:xfrm>
          <a:prstGeom prst="rect">
            <a:avLst/>
          </a:prstGeom>
          <a:noFill/>
          <a:ln w="12700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Perpetu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Perpetu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Perpetu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Perpetu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Perpetu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9pPr>
          </a:lstStyle>
          <a:p>
            <a:pPr algn="ctr"/>
            <a:r>
              <a:rPr lang="en-US" altLang="en-US" sz="2800" dirty="0">
                <a:latin typeface="+mn-lt"/>
              </a:rPr>
              <a:t>250ms</a:t>
            </a:r>
          </a:p>
        </p:txBody>
      </p:sp>
      <p:sp>
        <p:nvSpPr>
          <p:cNvPr id="20" name="TextBox 39"/>
          <p:cNvSpPr txBox="1">
            <a:spLocks noChangeArrowheads="1"/>
          </p:cNvSpPr>
          <p:nvPr/>
        </p:nvSpPr>
        <p:spPr bwMode="auto">
          <a:xfrm>
            <a:off x="5442857" y="1831915"/>
            <a:ext cx="1398813" cy="523220"/>
          </a:xfrm>
          <a:prstGeom prst="rect">
            <a:avLst/>
          </a:prstGeom>
          <a:noFill/>
          <a:ln w="12700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Perpetu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Perpetu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Perpetu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Perpetu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Perpetu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9pPr>
          </a:lstStyle>
          <a:p>
            <a:pPr algn="ctr"/>
            <a:r>
              <a:rPr lang="en-US" altLang="en-US" sz="2800" dirty="0">
                <a:latin typeface="+mn-lt"/>
              </a:rPr>
              <a:t>500ms</a:t>
            </a:r>
          </a:p>
        </p:txBody>
      </p:sp>
      <p:sp>
        <p:nvSpPr>
          <p:cNvPr id="21" name="TextBox 40"/>
          <p:cNvSpPr txBox="1">
            <a:spLocks noChangeArrowheads="1"/>
          </p:cNvSpPr>
          <p:nvPr/>
        </p:nvSpPr>
        <p:spPr bwMode="auto">
          <a:xfrm>
            <a:off x="6990894" y="1832283"/>
            <a:ext cx="1373188" cy="523220"/>
          </a:xfrm>
          <a:prstGeom prst="rect">
            <a:avLst/>
          </a:prstGeom>
          <a:noFill/>
          <a:ln w="12700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Perpetu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Perpetu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Perpetu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Perpetu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Perpetu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9pPr>
          </a:lstStyle>
          <a:p>
            <a:pPr algn="ctr"/>
            <a:r>
              <a:rPr lang="en-US" altLang="en-US" sz="2800" dirty="0">
                <a:latin typeface="+mn-lt"/>
              </a:rPr>
              <a:t>750ms</a:t>
            </a:r>
          </a:p>
        </p:txBody>
      </p:sp>
      <p:sp>
        <p:nvSpPr>
          <p:cNvPr id="22" name="TextBox 41"/>
          <p:cNvSpPr txBox="1">
            <a:spLocks noChangeArrowheads="1"/>
          </p:cNvSpPr>
          <p:nvPr/>
        </p:nvSpPr>
        <p:spPr bwMode="auto">
          <a:xfrm>
            <a:off x="8465908" y="1831915"/>
            <a:ext cx="1458685" cy="523220"/>
          </a:xfrm>
          <a:prstGeom prst="rect">
            <a:avLst/>
          </a:prstGeom>
          <a:noFill/>
          <a:ln w="12700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Perpetu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Perpetu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Perpetu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Perpetu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Perpetu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9pPr>
          </a:lstStyle>
          <a:p>
            <a:pPr algn="ctr"/>
            <a:r>
              <a:rPr lang="en-US" altLang="en-US" sz="2800">
                <a:latin typeface="+mn-lt"/>
              </a:rPr>
              <a:t>1000ms</a:t>
            </a:r>
          </a:p>
        </p:txBody>
      </p:sp>
      <p:sp>
        <p:nvSpPr>
          <p:cNvPr id="23" name="TextBox 42"/>
          <p:cNvSpPr txBox="1">
            <a:spLocks noChangeArrowheads="1"/>
          </p:cNvSpPr>
          <p:nvPr/>
        </p:nvSpPr>
        <p:spPr bwMode="auto">
          <a:xfrm>
            <a:off x="4735286" y="4386948"/>
            <a:ext cx="1828800" cy="52322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Perpetu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Perpetu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Perpetu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Perpetu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Perpetu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9pPr>
          </a:lstStyle>
          <a:p>
            <a:pPr algn="ctr"/>
            <a:r>
              <a:rPr lang="en-US" altLang="en-US" sz="2800">
                <a:latin typeface="+mn-lt"/>
              </a:rPr>
              <a:t>long</a:t>
            </a:r>
          </a:p>
        </p:txBody>
      </p:sp>
      <p:sp>
        <p:nvSpPr>
          <p:cNvPr id="24" name="TextBox 43"/>
          <p:cNvSpPr txBox="1">
            <a:spLocks noChangeArrowheads="1"/>
          </p:cNvSpPr>
          <p:nvPr/>
        </p:nvSpPr>
        <p:spPr bwMode="auto">
          <a:xfrm>
            <a:off x="6716486" y="4419606"/>
            <a:ext cx="914400" cy="46166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Perpetu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Perpetu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Perpetu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Perpetu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Perpetu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9pPr>
          </a:lstStyle>
          <a:p>
            <a:pPr algn="ctr"/>
            <a:r>
              <a:rPr lang="en-US" altLang="en-US" sz="2400" dirty="0">
                <a:latin typeface="+mn-lt"/>
              </a:rPr>
              <a:t>short</a:t>
            </a:r>
          </a:p>
        </p:txBody>
      </p:sp>
      <p:sp>
        <p:nvSpPr>
          <p:cNvPr id="25" name="TextBox 44"/>
          <p:cNvSpPr txBox="1">
            <a:spLocks noChangeArrowheads="1"/>
          </p:cNvSpPr>
          <p:nvPr/>
        </p:nvSpPr>
        <p:spPr bwMode="auto">
          <a:xfrm>
            <a:off x="7783286" y="4386948"/>
            <a:ext cx="1447800" cy="52322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Perpetu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Perpetu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Perpetu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Perpetu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Perpetu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9pPr>
          </a:lstStyle>
          <a:p>
            <a:pPr algn="ctr"/>
            <a:r>
              <a:rPr lang="en-US" altLang="en-US" sz="2800" dirty="0">
                <a:latin typeface="+mn-lt"/>
              </a:rPr>
              <a:t>long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159325" y="3015348"/>
            <a:ext cx="2737761" cy="523220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solidFill>
                  <a:schemeClr val="accent4"/>
                </a:solidFill>
                <a:cs typeface="+mn-cs"/>
              </a:rPr>
              <a:t>Peripheral errors</a:t>
            </a:r>
          </a:p>
        </p:txBody>
      </p:sp>
      <p:sp>
        <p:nvSpPr>
          <p:cNvPr id="27" name="TextBox 46"/>
          <p:cNvSpPr txBox="1">
            <a:spLocks noChangeArrowheads="1"/>
          </p:cNvSpPr>
          <p:nvPr/>
        </p:nvSpPr>
        <p:spPr bwMode="auto">
          <a:xfrm>
            <a:off x="1159324" y="4386948"/>
            <a:ext cx="273776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Perpetu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Perpetu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Perpetu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Perpetu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Perpetu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9pPr>
          </a:lstStyle>
          <a:p>
            <a:pPr algn="ctr"/>
            <a:r>
              <a:rPr lang="en-US" altLang="en-US" sz="2800" dirty="0">
                <a:latin typeface="+mn-lt"/>
              </a:rPr>
              <a:t>Performance</a:t>
            </a:r>
          </a:p>
        </p:txBody>
      </p:sp>
      <p:sp>
        <p:nvSpPr>
          <p:cNvPr id="28" name="TextBox 47"/>
          <p:cNvSpPr txBox="1">
            <a:spLocks noChangeArrowheads="1"/>
          </p:cNvSpPr>
          <p:nvPr/>
        </p:nvSpPr>
        <p:spPr bwMode="auto">
          <a:xfrm>
            <a:off x="1159325" y="1872348"/>
            <a:ext cx="273776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Perpetu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Perpetu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Perpetu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Perpetu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Perpetu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9pPr>
          </a:lstStyle>
          <a:p>
            <a:pPr algn="ctr"/>
            <a:r>
              <a:rPr lang="en-US" altLang="en-US" sz="2800" dirty="0">
                <a:solidFill>
                  <a:schemeClr val="accent2"/>
                </a:solidFill>
                <a:latin typeface="+mn-lt"/>
              </a:rPr>
              <a:t>Central “clock”</a:t>
            </a:r>
          </a:p>
        </p:txBody>
      </p:sp>
      <p:sp>
        <p:nvSpPr>
          <p:cNvPr id="29" name="Right Brace 28"/>
          <p:cNvSpPr/>
          <p:nvPr/>
        </p:nvSpPr>
        <p:spPr>
          <a:xfrm rot="5400000">
            <a:off x="6743701" y="3003580"/>
            <a:ext cx="457200" cy="441960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0" name="TextBox 50"/>
          <p:cNvSpPr txBox="1">
            <a:spLocks noChangeArrowheads="1"/>
          </p:cNvSpPr>
          <p:nvPr/>
        </p:nvSpPr>
        <p:spPr bwMode="auto">
          <a:xfrm>
            <a:off x="881743" y="5441980"/>
            <a:ext cx="10771413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Perpetu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Perpetu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Perpetu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Perpetu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Perpetu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9pPr>
          </a:lstStyle>
          <a:p>
            <a:pPr algn="ctr"/>
            <a:r>
              <a:rPr lang="en-US" altLang="en-US" sz="2400" dirty="0" smtClean="0">
                <a:latin typeface="+mn-lt"/>
              </a:rPr>
              <a:t>Negative lag-1 autocorrelation reflects a peripheral cause of error (e.g., motor control), rather than errors in a central timekeeping process</a:t>
            </a:r>
            <a:endParaRPr lang="en-US" altLang="en-US" sz="2400" dirty="0">
              <a:latin typeface="+mn-lt"/>
            </a:endParaRPr>
          </a:p>
        </p:txBody>
      </p:sp>
      <p:sp>
        <p:nvSpPr>
          <p:cNvPr id="31" name="Explosion 1 30"/>
          <p:cNvSpPr/>
          <p:nvPr/>
        </p:nvSpPr>
        <p:spPr>
          <a:xfrm>
            <a:off x="4531179" y="3716320"/>
            <a:ext cx="408214" cy="414218"/>
          </a:xfrm>
          <a:prstGeom prst="irregularSeal1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Explosion 1 31"/>
          <p:cNvSpPr/>
          <p:nvPr/>
        </p:nvSpPr>
        <p:spPr>
          <a:xfrm>
            <a:off x="6411686" y="3739565"/>
            <a:ext cx="408214" cy="414218"/>
          </a:xfrm>
          <a:prstGeom prst="irregularSeal1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Explosion 1 32"/>
          <p:cNvSpPr/>
          <p:nvPr/>
        </p:nvSpPr>
        <p:spPr>
          <a:xfrm>
            <a:off x="7473381" y="3684119"/>
            <a:ext cx="408214" cy="414218"/>
          </a:xfrm>
          <a:prstGeom prst="irregularSeal1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Explosion 1 33"/>
          <p:cNvSpPr/>
          <p:nvPr/>
        </p:nvSpPr>
        <p:spPr>
          <a:xfrm>
            <a:off x="9026979" y="3734324"/>
            <a:ext cx="408214" cy="414218"/>
          </a:xfrm>
          <a:prstGeom prst="irregularSeal1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047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Individual</a:t>
            </a:r>
            <a:r>
              <a:rPr lang="en-US" baseline="0" dirty="0" smtClean="0"/>
              <a:t> differences in ISIP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Short-term variability vs. long-term drift</a:t>
            </a:r>
          </a:p>
          <a:p>
            <a:r>
              <a:rPr lang="en-US" sz="2800" dirty="0" smtClean="0"/>
              <a:t>Previous research: Raven’s </a:t>
            </a:r>
            <a:r>
              <a:rPr lang="en-US" sz="2800" dirty="0"/>
              <a:t>Progressive Matrices </a:t>
            </a:r>
            <a:r>
              <a:rPr lang="en-US" sz="2800" dirty="0" smtClean="0"/>
              <a:t>test (brief IQ proxy)</a:t>
            </a:r>
          </a:p>
          <a:p>
            <a:r>
              <a:rPr lang="en-US" sz="2800" b="1" dirty="0" smtClean="0"/>
              <a:t>Drift</a:t>
            </a:r>
            <a:r>
              <a:rPr lang="en-US" sz="2800" dirty="0" smtClean="0"/>
              <a:t> variability &amp; RPM score: </a:t>
            </a:r>
          </a:p>
          <a:p>
            <a:r>
              <a:rPr lang="en-US" sz="2800" dirty="0" smtClean="0"/>
              <a:t>   highest correlation when stimuli = about 500 ms (</a:t>
            </a:r>
            <a:r>
              <a:rPr lang="en-US" sz="2800" i="1" dirty="0" smtClean="0"/>
              <a:t>r</a:t>
            </a:r>
            <a:r>
              <a:rPr lang="en-US" sz="2800" dirty="0" smtClean="0"/>
              <a:t> = about </a:t>
            </a:r>
            <a:r>
              <a:rPr lang="en-US" sz="2800" dirty="0"/>
              <a:t>– </a:t>
            </a:r>
            <a:r>
              <a:rPr lang="en-US" sz="2800" dirty="0" smtClean="0"/>
              <a:t>0.4)</a:t>
            </a:r>
          </a:p>
          <a:p>
            <a:r>
              <a:rPr lang="en-US" sz="2800" b="1" dirty="0" smtClean="0"/>
              <a:t>Local</a:t>
            </a:r>
            <a:r>
              <a:rPr lang="en-US" sz="2800" dirty="0" smtClean="0"/>
              <a:t> variability &amp; RPM score: </a:t>
            </a:r>
          </a:p>
          <a:p>
            <a:r>
              <a:rPr lang="en-US" sz="2800" dirty="0" smtClean="0"/>
              <a:t>   highest correlation when stimuli = about 800 ms (</a:t>
            </a:r>
            <a:r>
              <a:rPr lang="en-US" sz="2800" i="1" dirty="0" smtClean="0"/>
              <a:t>r </a:t>
            </a:r>
            <a:r>
              <a:rPr lang="en-US" sz="2800" dirty="0" smtClean="0"/>
              <a:t>= about –0.4)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20623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ISIP task, stimuli at 500 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Entrainment period (~40 intervals)</a:t>
            </a:r>
          </a:p>
          <a:p>
            <a:r>
              <a:rPr lang="en-US" sz="3200" dirty="0" smtClean="0"/>
              <a:t>Measurement period (continue for about 1m10s)</a:t>
            </a:r>
          </a:p>
          <a:p>
            <a:endParaRPr lang="en-US" sz="3200" dirty="0" smtClean="0"/>
          </a:p>
        </p:txBody>
      </p:sp>
      <p:pic>
        <p:nvPicPr>
          <p:cNvPr id="4" name="Audio recording - PI-080 - ISIP_500 onl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48199" y="3182500"/>
            <a:ext cx="2160816" cy="2160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97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3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[drum kit</a:t>
            </a:r>
            <a:r>
              <a:rPr lang="en-US" baseline="0" dirty="0" smtClean="0"/>
              <a:t> photo]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6402"/>
            <a:ext cx="12192000" cy="8805336"/>
          </a:xfrm>
        </p:spPr>
      </p:pic>
    </p:spTree>
    <p:extLst>
      <p:ext uri="{BB962C8B-B14F-4D97-AF65-F5344CB8AC3E}">
        <p14:creationId xmlns:p14="http://schemas.microsoft.com/office/powerpoint/2010/main" val="135781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216</TotalTime>
  <Words>331</Words>
  <Application>Microsoft Office PowerPoint</Application>
  <PresentationFormat>Widescreen</PresentationFormat>
  <Paragraphs>56</Paragraphs>
  <Slides>13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Retrospect</vt:lpstr>
      <vt:lpstr>Munging CSV data in  IPython &amp; pandas</vt:lpstr>
      <vt:lpstr>IPython / pandas basics</vt:lpstr>
      <vt:lpstr>IPython / pandas basics</vt:lpstr>
      <vt:lpstr>Data: rhythm tasks</vt:lpstr>
      <vt:lpstr>Isochronous serial interval production (ISIP)</vt:lpstr>
      <vt:lpstr>Example: “Wing-Kristofferson model”</vt:lpstr>
      <vt:lpstr>Individual differences in ISIP</vt:lpstr>
      <vt:lpstr>ISIP task, stimuli at 500 ms</vt:lpstr>
      <vt:lpstr>[drum kit photo]</vt:lpstr>
      <vt:lpstr>Drums  MIDI   Arduino  CSV</vt:lpstr>
      <vt:lpstr>Drums  MIDI   Arduino  CSV</vt:lpstr>
      <vt:lpstr>Drums  MIDI   Arduino  CSV</vt:lpstr>
      <vt:lpstr>Working with the resulting data</vt:lpstr>
    </vt:vector>
  </TitlesOfParts>
  <Company>UNM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Christopher Jenkins</dc:creator>
  <cp:lastModifiedBy>Christopher Jenkins</cp:lastModifiedBy>
  <cp:revision>17</cp:revision>
  <cp:lastPrinted>2014-06-30T20:29:37Z</cp:lastPrinted>
  <dcterms:created xsi:type="dcterms:W3CDTF">2014-06-30T16:54:35Z</dcterms:created>
  <dcterms:modified xsi:type="dcterms:W3CDTF">2014-06-30T20:31:27Z</dcterms:modified>
</cp:coreProperties>
</file>

<file path=docProps/thumbnail.jpeg>
</file>